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60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88" r:id="rId19"/>
  </p:sldMasterIdLst>
  <p:notesMasterIdLst>
    <p:notesMasterId r:id="rId59"/>
  </p:notesMasterIdLst>
  <p:sldIdLst>
    <p:sldId id="256" r:id="rId20"/>
    <p:sldId id="257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2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4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4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4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C09AEBA-E7B5-4A0C-B82E-758A13A82B6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793AC48-3FF7-4CEB-B1E0-F6022A4B634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8B129B2-7EA8-44C9-BDCF-CE013ECF3208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436A179-A8FA-44A9-8C69-940D1C31B47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915E2A2-B9E9-47E3-817D-0A85A14FE97F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2EC4EF-DF37-40DD-B5CC-DB07236B45E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C074B8B2-993B-40D9-8DC2-74B31DF58B3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"/>
          </p:nvPr>
        </p:nvSpPr>
        <p:spPr/>
        <p:txBody>
          <a:bodyPr/>
          <a:lstStyle/>
          <a:p>
            <a:fld id="{69D9623A-912A-40B8-9A8B-37E4EB5814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5FE0D05B-30D1-4B73-86EC-92F4859DFED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CE280BC5-AB65-4360-BBD0-C5410734B3B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lstStyle/>
          <a:p>
            <a:fld id="{F8FFEAEE-5FA2-4072-A049-CFC38C10254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7"/>
          </p:nvPr>
        </p:nvSpPr>
        <p:spPr/>
        <p:txBody>
          <a:bodyPr/>
          <a:lstStyle/>
          <a:p>
            <a:fld id="{49348265-65DE-42A9-B3E0-F5CC394492B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+ Subtitle + Pictur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+ Subtitle + Pictur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image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2954F609-5E4F-4038-B0E9-F0B2177B148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image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7AF15C7B-860F-43C1-B45F-51DA12386E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6BF0AC-7369-4DE5-AE5E-69E4304E966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220C7ED-52CC-4DBC-96B2-79B5FBF238A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1E91B1F-BCD3-4F37-BEAF-AA10E566F5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C2BD8E9B-7CBD-4E1D-B552-D01B837F77D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B350FB60-E738-4863-8442-FC91CF31B96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C92697FE-78EF-454C-9032-28AF73E600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171BB59-671F-4EB4-8256-7F51D70EB0C1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ftr" idx="21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sldNum" idx="22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67FEAF8-771E-4120-9475-27DD3E2F1DAF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23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5680" y="1371600"/>
            <a:ext cx="1800" cy="5488200"/>
          </a:xfrm>
          <a:prstGeom prst="straightConnector1">
            <a:avLst/>
          </a:prstGeom>
          <a:ln w="25400" cap="sq">
            <a:solidFill>
              <a:srgbClr val="438086"/>
            </a:solidFill>
            <a:bevel/>
          </a:ln>
        </p:spPr>
      </p:cxn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0" name="PlaceHolder 2"/>
          <p:cNvSpPr>
            <a:spLocks noGrp="1"/>
          </p:cNvSpPr>
          <p:nvPr>
            <p:ph type="ftr" idx="24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71" name="PlaceHolder 3"/>
          <p:cNvSpPr>
            <a:spLocks noGrp="1"/>
          </p:cNvSpPr>
          <p:nvPr>
            <p:ph type="sldNum" idx="25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E9C6C8C-176D-4F3B-A56D-4E4F14733886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26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5680" y="1371600"/>
            <a:ext cx="1800" cy="5488200"/>
          </a:xfrm>
          <a:prstGeom prst="straightConnector1">
            <a:avLst/>
          </a:prstGeom>
          <a:ln w="25400" cap="sq">
            <a:solidFill>
              <a:srgbClr val="438086"/>
            </a:solidFill>
            <a:bevel/>
          </a:ln>
        </p:spPr>
      </p:cxnSp>
      <p:sp>
        <p:nvSpPr>
          <p:cNvPr id="75" name="PlaceHolder 1"/>
          <p:cNvSpPr>
            <a:spLocks noGrp="1"/>
          </p:cNvSpPr>
          <p:nvPr>
            <p:ph type="ftr" idx="27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sldNum" idx="28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CEE2C76-17CA-4BF6-9E94-531B56606B4C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29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7620120" y="0"/>
            <a:ext cx="4570200" cy="6856200"/>
          </a:xfrm>
          <a:prstGeom prst="rect">
            <a:avLst/>
          </a:prstGeom>
          <a:solidFill>
            <a:srgbClr val="535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ftr" idx="30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sldNum" idx="31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5022A87-B835-44C5-9311-E2E0679A1C43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32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33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 idx="34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7AEA45D-ADB5-483E-BC28-0206DB282BA8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35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520" y="1371600"/>
            <a:ext cx="1440" cy="548784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sp>
        <p:nvSpPr>
          <p:cNvPr id="86" name="Graphic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5520" y="2760120"/>
            <a:ext cx="89640" cy="89640"/>
          </a:xfrm>
          <a:custGeom>
            <a:avLst/>
            <a:gdLst>
              <a:gd name="textAreaLeft" fmla="*/ 0 w 89640"/>
              <a:gd name="textAreaRight" fmla="*/ 91080 w 89640"/>
              <a:gd name="textAreaTop" fmla="*/ 0 h 89640"/>
              <a:gd name="textAreaBottom" fmla="*/ 91080 h 89640"/>
            </a:gdLst>
            <a:ahLst/>
            <a:cxnLst/>
            <a:rect l="textAreaLeft" t="textAreaTop" r="textAreaRight" b="textAreaBottom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87" name="Graphic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600" y="2531160"/>
            <a:ext cx="137520" cy="137520"/>
          </a:xfrm>
          <a:custGeom>
            <a:avLst/>
            <a:gdLst>
              <a:gd name="textAreaLeft" fmla="*/ 0 w 137520"/>
              <a:gd name="textAreaRight" fmla="*/ 138960 w 137520"/>
              <a:gd name="textAreaTop" fmla="*/ 0 h 137520"/>
              <a:gd name="textAreaBottom" fmla="*/ 138960 h 137520"/>
            </a:gdLst>
            <a:ahLst/>
            <a:cxnLst/>
            <a:rect l="textAreaLeft" t="textAreaTop" r="textAreaRight" b="textAreaBottom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88" name="Graphic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2400" y="6031440"/>
            <a:ext cx="126360" cy="126360"/>
          </a:xfrm>
          <a:custGeom>
            <a:avLst/>
            <a:gdLst>
              <a:gd name="textAreaLeft" fmla="*/ 0 w 126360"/>
              <a:gd name="textAreaRight" fmla="*/ 127800 w 126360"/>
              <a:gd name="textAreaTop" fmla="*/ 0 h 126360"/>
              <a:gd name="textAreaBottom" fmla="*/ 127800 h 126360"/>
            </a:gdLst>
            <a:ahLst/>
            <a:cxnLst/>
            <a:rect l="textAreaLeft" t="textAreaTop" r="textAreaRight" b="textAreaBottom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ftr" idx="36"/>
          </p:nvPr>
        </p:nvSpPr>
        <p:spPr>
          <a:xfrm>
            <a:off x="7238880" y="6356520"/>
            <a:ext cx="37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sldNum" idx="37"/>
          </p:nvPr>
        </p:nvSpPr>
        <p:spPr>
          <a:xfrm>
            <a:off x="8763840" y="5876280"/>
            <a:ext cx="2924640" cy="139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DA3ABE0-99FB-4B10-84A1-B0A48ACC366C}" type="slidenum">
              <a: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80160" y="3496320"/>
            <a:ext cx="1440" cy="335412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grpSp>
        <p:nvGrpSpPr>
          <p:cNvPr id="94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9000" y="4456440"/>
            <a:ext cx="464040" cy="579960"/>
            <a:chOff x="7659000" y="4456440"/>
            <a:chExt cx="464040" cy="579960"/>
          </a:xfrm>
        </p:grpSpPr>
        <p:sp>
          <p:nvSpPr>
            <p:cNvPr id="95" name="Graphic 12"/>
            <p:cNvSpPr/>
            <p:nvPr/>
          </p:nvSpPr>
          <p:spPr>
            <a:xfrm flipH="1">
              <a:off x="7658640" y="4685760"/>
              <a:ext cx="89640" cy="89640"/>
            </a:xfrm>
            <a:custGeom>
              <a:avLst/>
              <a:gdLst>
                <a:gd name="textAreaLeft" fmla="*/ 720 w 89640"/>
                <a:gd name="textAreaRight" fmla="*/ 91800 w 89640"/>
                <a:gd name="textAreaTop" fmla="*/ 0 h 89640"/>
                <a:gd name="textAreaBottom" fmla="*/ 91080 h 89640"/>
              </a:gdLst>
              <a:ahLst/>
              <a:cxnLst/>
              <a:rect l="textAreaLeft" t="textAreaTop" r="textAreaRight" b="textAreaBottom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96" name="Graphic 13"/>
            <p:cNvSpPr/>
            <p:nvPr/>
          </p:nvSpPr>
          <p:spPr>
            <a:xfrm flipH="1">
              <a:off x="7969320" y="4456440"/>
              <a:ext cx="137520" cy="137520"/>
            </a:xfrm>
            <a:custGeom>
              <a:avLst/>
              <a:gdLst>
                <a:gd name="textAreaLeft" fmla="*/ -720 w 137520"/>
                <a:gd name="textAreaRight" fmla="*/ 138240 w 13752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97" name="Graphic 15"/>
            <p:cNvSpPr/>
            <p:nvPr/>
          </p:nvSpPr>
          <p:spPr>
            <a:xfrm flipH="1">
              <a:off x="7996320" y="4910040"/>
              <a:ext cx="126360" cy="126360"/>
            </a:xfrm>
            <a:custGeom>
              <a:avLst/>
              <a:gdLst>
                <a:gd name="textAreaLeft" fmla="*/ 720 w 126360"/>
                <a:gd name="textAreaRight" fmla="*/ 128520 w 126360"/>
                <a:gd name="textAreaTop" fmla="*/ 0 h 126360"/>
                <a:gd name="textAreaBottom" fmla="*/ 127800 h 126360"/>
              </a:gdLst>
              <a:ahLst/>
              <a:cxnLst/>
              <a:rect l="textAreaLeft" t="textAreaTop" r="textAreaRight" b="textAreaBottom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</p:grp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80160" y="3496320"/>
            <a:ext cx="1440" cy="335412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grpSp>
        <p:nvGrpSpPr>
          <p:cNvPr id="101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9000" y="4456440"/>
            <a:ext cx="464040" cy="579960"/>
            <a:chOff x="7659000" y="4456440"/>
            <a:chExt cx="464040" cy="579960"/>
          </a:xfrm>
        </p:grpSpPr>
        <p:sp>
          <p:nvSpPr>
            <p:cNvPr id="102" name="Graphic 12"/>
            <p:cNvSpPr/>
            <p:nvPr/>
          </p:nvSpPr>
          <p:spPr>
            <a:xfrm flipH="1">
              <a:off x="7658640" y="4685760"/>
              <a:ext cx="89640" cy="89640"/>
            </a:xfrm>
            <a:custGeom>
              <a:avLst/>
              <a:gdLst>
                <a:gd name="textAreaLeft" fmla="*/ 720 w 89640"/>
                <a:gd name="textAreaRight" fmla="*/ 91800 w 89640"/>
                <a:gd name="textAreaTop" fmla="*/ 0 h 89640"/>
                <a:gd name="textAreaBottom" fmla="*/ 91080 h 89640"/>
              </a:gdLst>
              <a:ahLst/>
              <a:cxnLst/>
              <a:rect l="textAreaLeft" t="textAreaTop" r="textAreaRight" b="textAreaBottom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103" name="Graphic 13"/>
            <p:cNvSpPr/>
            <p:nvPr/>
          </p:nvSpPr>
          <p:spPr>
            <a:xfrm flipH="1">
              <a:off x="7969320" y="4456440"/>
              <a:ext cx="137520" cy="137520"/>
            </a:xfrm>
            <a:custGeom>
              <a:avLst/>
              <a:gdLst>
                <a:gd name="textAreaLeft" fmla="*/ -720 w 137520"/>
                <a:gd name="textAreaRight" fmla="*/ 138240 w 137520"/>
                <a:gd name="textAreaTop" fmla="*/ 0 h 137520"/>
                <a:gd name="textAreaBottom" fmla="*/ 138960 h 137520"/>
              </a:gdLst>
              <a:ahLst/>
              <a:cxnLst/>
              <a:rect l="textAreaLeft" t="textAreaTop" r="textAreaRight" b="textAreaBottom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104" name="Graphic 15"/>
            <p:cNvSpPr/>
            <p:nvPr/>
          </p:nvSpPr>
          <p:spPr>
            <a:xfrm flipH="1">
              <a:off x="7996320" y="4910040"/>
              <a:ext cx="126360" cy="126360"/>
            </a:xfrm>
            <a:custGeom>
              <a:avLst/>
              <a:gdLst>
                <a:gd name="textAreaLeft" fmla="*/ 720 w 126360"/>
                <a:gd name="textAreaRight" fmla="*/ 128520 w 126360"/>
                <a:gd name="textAreaTop" fmla="*/ 0 h 126360"/>
                <a:gd name="textAreaBottom" fmla="*/ 127800 h 126360"/>
              </a:gdLst>
              <a:ahLst/>
              <a:cxnLst/>
              <a:rect l="textAreaLeft" t="textAreaTop" r="textAreaRight" b="textAreaBottom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</p:grp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520" y="1371600"/>
            <a:ext cx="1800" cy="548820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sp>
        <p:nvSpPr>
          <p:cNvPr id="108" name="Graphic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5520" y="2760120"/>
            <a:ext cx="89280" cy="89280"/>
          </a:xfrm>
          <a:custGeom>
            <a:avLst/>
            <a:gdLst>
              <a:gd name="textAreaLeft" fmla="*/ 0 w 89280"/>
              <a:gd name="textAreaRight" fmla="*/ 91080 w 89280"/>
              <a:gd name="textAreaTop" fmla="*/ 0 h 89280"/>
              <a:gd name="textAreaBottom" fmla="*/ 91080 h 89280"/>
            </a:gdLst>
            <a:ahLst/>
            <a:cxnLst/>
            <a:rect l="textAreaLeft" t="textAreaTop" r="textAreaRight" b="textAreaBottom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09" name="Graphic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600" y="2531160"/>
            <a:ext cx="137160" cy="137160"/>
          </a:xfrm>
          <a:custGeom>
            <a:avLst/>
            <a:gdLst>
              <a:gd name="textAreaLeft" fmla="*/ 0 w 137160"/>
              <a:gd name="textAreaRight" fmla="*/ 138960 w 137160"/>
              <a:gd name="textAreaTop" fmla="*/ 0 h 137160"/>
              <a:gd name="textAreaBottom" fmla="*/ 138960 h 137160"/>
            </a:gdLst>
            <a:ahLst/>
            <a:cxnLst/>
            <a:rect l="textAreaLeft" t="textAreaTop" r="textAreaRight" b="textAreaBottom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10" name="Graphic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2400" y="6031440"/>
            <a:ext cx="126000" cy="126000"/>
          </a:xfrm>
          <a:custGeom>
            <a:avLst/>
            <a:gdLst>
              <a:gd name="textAreaLeft" fmla="*/ 0 w 126000"/>
              <a:gd name="textAreaRight" fmla="*/ 127800 w 126000"/>
              <a:gd name="textAreaTop" fmla="*/ 0 h 126000"/>
              <a:gd name="textAreaBottom" fmla="*/ 127800 h 126000"/>
            </a:gdLst>
            <a:ahLst/>
            <a:cxnLst/>
            <a:rect l="textAreaLeft" t="textAreaTop" r="textAreaRight" b="textAreaBottom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ftr" idx="38"/>
          </p:nvPr>
        </p:nvSpPr>
        <p:spPr>
          <a:xfrm>
            <a:off x="7238880" y="6356520"/>
            <a:ext cx="37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112" name="PlaceHolder 2"/>
          <p:cNvSpPr>
            <a:spLocks noGrp="1"/>
          </p:cNvSpPr>
          <p:nvPr>
            <p:ph type="sldNum" idx="39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203D041-3635-4879-84AB-A3D74C61161A}" type="slidenum">
              <a: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520" y="1371600"/>
            <a:ext cx="1800" cy="548820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sp>
        <p:nvSpPr>
          <p:cNvPr id="116" name="Graphic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5520" y="2760120"/>
            <a:ext cx="89280" cy="89280"/>
          </a:xfrm>
          <a:custGeom>
            <a:avLst/>
            <a:gdLst>
              <a:gd name="textAreaLeft" fmla="*/ 0 w 89280"/>
              <a:gd name="textAreaRight" fmla="*/ 91080 w 89280"/>
              <a:gd name="textAreaTop" fmla="*/ 0 h 89280"/>
              <a:gd name="textAreaBottom" fmla="*/ 91080 h 89280"/>
            </a:gdLst>
            <a:ahLst/>
            <a:cxnLst/>
            <a:rect l="textAreaLeft" t="textAreaTop" r="textAreaRight" b="textAreaBottom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17" name="Graphic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600" y="2531160"/>
            <a:ext cx="137160" cy="137160"/>
          </a:xfrm>
          <a:custGeom>
            <a:avLst/>
            <a:gdLst>
              <a:gd name="textAreaLeft" fmla="*/ 0 w 137160"/>
              <a:gd name="textAreaRight" fmla="*/ 138960 w 137160"/>
              <a:gd name="textAreaTop" fmla="*/ 0 h 137160"/>
              <a:gd name="textAreaBottom" fmla="*/ 138960 h 137160"/>
            </a:gdLst>
            <a:ahLst/>
            <a:cxnLst/>
            <a:rect l="textAreaLeft" t="textAreaTop" r="textAreaRight" b="textAreaBottom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18" name="Graphic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2400" y="6031440"/>
            <a:ext cx="126000" cy="126000"/>
          </a:xfrm>
          <a:custGeom>
            <a:avLst/>
            <a:gdLst>
              <a:gd name="textAreaLeft" fmla="*/ 0 w 126000"/>
              <a:gd name="textAreaRight" fmla="*/ 127800 w 126000"/>
              <a:gd name="textAreaTop" fmla="*/ 0 h 126000"/>
              <a:gd name="textAreaBottom" fmla="*/ 127800 h 126000"/>
            </a:gdLst>
            <a:ahLst/>
            <a:cxnLst/>
            <a:rect l="textAreaLeft" t="textAreaTop" r="textAreaRight" b="textAreaBottom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ftr" idx="40"/>
          </p:nvPr>
        </p:nvSpPr>
        <p:spPr>
          <a:xfrm>
            <a:off x="7238880" y="6356520"/>
            <a:ext cx="37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sldNum" idx="41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240BDF6-55AA-4E0B-B9EE-72583E0C0C4B}" type="slidenum">
              <a: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E25B494-A65F-44E4-A105-61C6637F6412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7A08981-7B30-450C-9044-A33F8F725EE8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80160" y="3496320"/>
            <a:ext cx="1800" cy="335448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grpSp>
        <p:nvGrpSpPr>
          <p:cNvPr id="1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61560" y="2744640"/>
            <a:ext cx="463680" cy="579600"/>
            <a:chOff x="8161560" y="2744640"/>
            <a:chExt cx="463680" cy="579600"/>
          </a:xfrm>
        </p:grpSpPr>
        <p:sp>
          <p:nvSpPr>
            <p:cNvPr id="14" name="Graphic 12"/>
            <p:cNvSpPr/>
            <p:nvPr/>
          </p:nvSpPr>
          <p:spPr>
            <a:xfrm>
              <a:off x="8535960" y="2973960"/>
              <a:ext cx="89280" cy="89280"/>
            </a:xfrm>
            <a:custGeom>
              <a:avLst/>
              <a:gdLst>
                <a:gd name="textAreaLeft" fmla="*/ 0 w 89280"/>
                <a:gd name="textAreaRight" fmla="*/ 91080 w 89280"/>
                <a:gd name="textAreaTop" fmla="*/ 0 h 89280"/>
                <a:gd name="textAreaBottom" fmla="*/ 91080 h 89280"/>
              </a:gdLst>
              <a:ahLst/>
              <a:cxnLst/>
              <a:rect l="textAreaLeft" t="textAreaTop" r="textAreaRight" b="textAreaBottom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15" name="Graphic 13"/>
            <p:cNvSpPr/>
            <p:nvPr/>
          </p:nvSpPr>
          <p:spPr>
            <a:xfrm>
              <a:off x="8177040" y="2744640"/>
              <a:ext cx="137160" cy="137160"/>
            </a:xfrm>
            <a:custGeom>
              <a:avLst/>
              <a:gdLst>
                <a:gd name="textAreaLeft" fmla="*/ 0 w 137160"/>
                <a:gd name="textAreaRight" fmla="*/ 138960 w 137160"/>
                <a:gd name="textAreaTop" fmla="*/ 0 h 137160"/>
                <a:gd name="textAreaBottom" fmla="*/ 138960 h 137160"/>
              </a:gdLst>
              <a:ahLst/>
              <a:cxnLst/>
              <a:rect l="textAreaLeft" t="textAreaTop" r="textAreaRight" b="textAreaBottom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16" name="Graphic 15"/>
            <p:cNvSpPr/>
            <p:nvPr/>
          </p:nvSpPr>
          <p:spPr>
            <a:xfrm>
              <a:off x="8161560" y="3198240"/>
              <a:ext cx="126000" cy="126000"/>
            </a:xfrm>
            <a:custGeom>
              <a:avLst/>
              <a:gdLst>
                <a:gd name="textAreaLeft" fmla="*/ 0 w 126000"/>
                <a:gd name="textAreaRight" fmla="*/ 127800 w 126000"/>
                <a:gd name="textAreaTop" fmla="*/ 0 h 126000"/>
                <a:gd name="textAreaBottom" fmla="*/ 127800 h 126000"/>
              </a:gdLst>
              <a:ahLst/>
              <a:cxnLst/>
              <a:rect l="textAreaLeft" t="textAreaTop" r="textAreaRight" b="textAreaBottom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</p:grp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520" y="1371600"/>
            <a:ext cx="1800" cy="548820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sp>
        <p:nvSpPr>
          <p:cNvPr id="20" name="Graphic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5520" y="2760120"/>
            <a:ext cx="89280" cy="89280"/>
          </a:xfrm>
          <a:custGeom>
            <a:avLst/>
            <a:gdLst>
              <a:gd name="textAreaLeft" fmla="*/ 0 w 89280"/>
              <a:gd name="textAreaRight" fmla="*/ 91080 w 89280"/>
              <a:gd name="textAreaTop" fmla="*/ 0 h 89280"/>
              <a:gd name="textAreaBottom" fmla="*/ 91080 h 89280"/>
            </a:gdLst>
            <a:ahLst/>
            <a:cxnLst/>
            <a:rect l="textAreaLeft" t="textAreaTop" r="textAreaRight" b="textAreaBottom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1" name="Graphic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6600" y="2531160"/>
            <a:ext cx="137160" cy="137160"/>
          </a:xfrm>
          <a:custGeom>
            <a:avLst/>
            <a:gdLst>
              <a:gd name="textAreaLeft" fmla="*/ 0 w 137160"/>
              <a:gd name="textAreaRight" fmla="*/ 138960 w 137160"/>
              <a:gd name="textAreaTop" fmla="*/ 0 h 137160"/>
              <a:gd name="textAreaBottom" fmla="*/ 138960 h 137160"/>
            </a:gdLst>
            <a:ahLst/>
            <a:cxnLst/>
            <a:rect l="textAreaLeft" t="textAreaTop" r="textAreaRight" b="textAreaBottom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2" name="Graphic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2400" y="6031440"/>
            <a:ext cx="126000" cy="126000"/>
          </a:xfrm>
          <a:custGeom>
            <a:avLst/>
            <a:gdLst>
              <a:gd name="textAreaLeft" fmla="*/ 0 w 126000"/>
              <a:gd name="textAreaRight" fmla="*/ 127800 w 126000"/>
              <a:gd name="textAreaTop" fmla="*/ 0 h 126000"/>
              <a:gd name="textAreaBottom" fmla="*/ 127800 h 126000"/>
            </a:gdLst>
            <a:ahLst/>
            <a:cxnLst/>
            <a:rect l="textAreaLeft" t="textAreaTop" r="textAreaRight" b="textAreaBottom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endParaRPr lang="en-US" sz="1800" b="0" strike="noStrike" spc="-1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ftr" idx="10"/>
          </p:nvPr>
        </p:nvSpPr>
        <p:spPr>
          <a:xfrm>
            <a:off x="7238880" y="6356520"/>
            <a:ext cx="379368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sldNum" idx="11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579CAE-E230-499B-8432-D5808D987663}" type="slidenum">
              <a:rPr lang="en-US" sz="10300" b="0" strike="noStrike" spc="-1">
                <a:solidFill>
                  <a:schemeClr val="lt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8086"/>
            </a:gs>
            <a:gs pos="100000">
              <a:srgbClr val="C4652D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80160" y="3496320"/>
            <a:ext cx="1800" cy="3354480"/>
          </a:xfrm>
          <a:prstGeom prst="straightConnector1">
            <a:avLst/>
          </a:prstGeom>
          <a:ln w="25400" cap="sq">
            <a:solidFill>
              <a:srgbClr val="000000"/>
            </a:solidFill>
            <a:bevel/>
          </a:ln>
        </p:spPr>
      </p:cxnSp>
      <p:grpSp>
        <p:nvGrpSpPr>
          <p:cNvPr id="35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8640" y="4456440"/>
            <a:ext cx="463680" cy="579600"/>
            <a:chOff x="7658640" y="4456440"/>
            <a:chExt cx="463680" cy="579600"/>
          </a:xfrm>
        </p:grpSpPr>
        <p:sp>
          <p:nvSpPr>
            <p:cNvPr id="36" name="Graphic 12"/>
            <p:cNvSpPr/>
            <p:nvPr/>
          </p:nvSpPr>
          <p:spPr>
            <a:xfrm flipH="1">
              <a:off x="7658640" y="4685760"/>
              <a:ext cx="89280" cy="89280"/>
            </a:xfrm>
            <a:custGeom>
              <a:avLst/>
              <a:gdLst>
                <a:gd name="textAreaLeft" fmla="*/ 1080 w 89280"/>
                <a:gd name="textAreaRight" fmla="*/ 92160 w 89280"/>
                <a:gd name="textAreaTop" fmla="*/ 0 h 89280"/>
                <a:gd name="textAreaBottom" fmla="*/ 91080 h 89280"/>
              </a:gdLst>
              <a:ahLst/>
              <a:cxnLst/>
              <a:rect l="textAreaLeft" t="textAreaTop" r="textAreaRight" b="textAreaBottom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37" name="Graphic 13"/>
            <p:cNvSpPr/>
            <p:nvPr/>
          </p:nvSpPr>
          <p:spPr>
            <a:xfrm flipH="1">
              <a:off x="7968600" y="4456440"/>
              <a:ext cx="137160" cy="137160"/>
            </a:xfrm>
            <a:custGeom>
              <a:avLst/>
              <a:gdLst>
                <a:gd name="textAreaLeft" fmla="*/ -1080 w 137160"/>
                <a:gd name="textAreaRight" fmla="*/ 137880 w 137160"/>
                <a:gd name="textAreaTop" fmla="*/ 0 h 137160"/>
                <a:gd name="textAreaBottom" fmla="*/ 138960 h 137160"/>
              </a:gdLst>
              <a:ahLst/>
              <a:cxnLst/>
              <a:rect l="textAreaLeft" t="textAreaTop" r="textAreaRight" b="textAreaBottom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  <p:sp>
          <p:nvSpPr>
            <p:cNvPr id="38" name="Graphic 15"/>
            <p:cNvSpPr/>
            <p:nvPr/>
          </p:nvSpPr>
          <p:spPr>
            <a:xfrm flipH="1">
              <a:off x="7996320" y="4910040"/>
              <a:ext cx="126000" cy="126000"/>
            </a:xfrm>
            <a:custGeom>
              <a:avLst/>
              <a:gdLst>
                <a:gd name="textAreaLeft" fmla="*/ 1080 w 126000"/>
                <a:gd name="textAreaRight" fmla="*/ 128880 w 126000"/>
                <a:gd name="textAreaTop" fmla="*/ 0 h 126000"/>
                <a:gd name="textAreaBottom" fmla="*/ 127800 h 126000"/>
              </a:gdLst>
              <a:ahLst/>
              <a:cxnLst/>
              <a:rect l="textAreaLeft" t="textAreaTop" r="textAreaRight" b="textAreaBottom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Calibri Ligh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ftr" idx="12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13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A864DBB-8686-48B8-992E-7AB25DAE2686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14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15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sldNum" idx="16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8FF56B7-29D7-4464-A03E-AE096CECC35C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7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ftr" idx="18"/>
          </p:nvPr>
        </p:nvSpPr>
        <p:spPr>
          <a:xfrm>
            <a:off x="685800" y="6554520"/>
            <a:ext cx="50274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</a:p>
        </p:txBody>
      </p:sp>
      <p:sp>
        <p:nvSpPr>
          <p:cNvPr id="60" name="PlaceHolder 5"/>
          <p:cNvSpPr>
            <a:spLocks noGrp="1"/>
          </p:cNvSpPr>
          <p:nvPr>
            <p:ph type="sldNum" idx="19"/>
          </p:nvPr>
        </p:nvSpPr>
        <p:spPr>
          <a:xfrm>
            <a:off x="8763840" y="5876280"/>
            <a:ext cx="2924280" cy="139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AD7FA3B-5F80-4E4A-BF39-1A3AD5B1155F}" type="slidenum">
              <a:rPr lang="en-US" sz="10300" b="0" strike="noStrike" spc="-1">
                <a:solidFill>
                  <a:schemeClr val="dk1">
                    <a:alpha val="20000"/>
                  </a:schemeClr>
                </a:solidFill>
                <a:latin typeface="Calibri Light"/>
              </a:rPr>
              <a:t>‹#›</a:t>
            </a:fld>
            <a:endParaRPr lang="en-US" sz="103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20"/>
          </p:nvPr>
        </p:nvSpPr>
        <p:spPr>
          <a:xfrm>
            <a:off x="685800" y="6412320"/>
            <a:ext cx="4113000" cy="22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280160" y="357840"/>
            <a:ext cx="7981200" cy="307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ts val="5400"/>
              </a:lnSpc>
              <a:buNone/>
              <a:tabLst>
                <a:tab pos="0" algn="l"/>
              </a:tabLst>
            </a:pPr>
            <a:r>
              <a:rPr lang="en-US" sz="5400" b="1" strike="noStrike" cap="all" spc="-1">
                <a:solidFill>
                  <a:schemeClr val="lt1"/>
                </a:solidFill>
                <a:latin typeface="Calibri Light"/>
              </a:rPr>
              <a:t>malware development for fun and profit </a:t>
            </a:r>
            <a:endParaRPr lang="en-US" sz="5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Import address table (Iat)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9" name="Picture 4"/>
          <p:cNvPicPr/>
          <p:nvPr/>
        </p:nvPicPr>
        <p:blipFill>
          <a:blip r:embed="rId2"/>
          <a:stretch/>
        </p:blipFill>
        <p:spPr>
          <a:xfrm>
            <a:off x="3429000" y="1279800"/>
            <a:ext cx="8415720" cy="3108960"/>
          </a:xfrm>
          <a:prstGeom prst="rect">
            <a:avLst/>
          </a:prstGeom>
          <a:ln w="0">
            <a:noFill/>
          </a:ln>
        </p:spPr>
      </p:pic>
      <p:sp>
        <p:nvSpPr>
          <p:cNvPr id="160" name="TextBox 7"/>
          <p:cNvSpPr/>
          <p:nvPr/>
        </p:nvSpPr>
        <p:spPr>
          <a:xfrm>
            <a:off x="914400" y="4389480"/>
            <a:ext cx="1142928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200" b="0" strike="noStrike" spc="-1">
                <a:solidFill>
                  <a:schemeClr val="lt1"/>
                </a:solidFill>
                <a:latin typeface="Calibri Light"/>
              </a:rPr>
              <a:t>Before: IAT = ILT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>
                <a:solidFill>
                  <a:schemeClr val="lt1"/>
                </a:solidFill>
                <a:latin typeface="Calibri Light"/>
              </a:rPr>
              <a:t>Import Descriptor Table (IDT) &gt; Import lookup Table (ILT) &gt; Import Address Table (IAT)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200" b="0" strike="noStrike" spc="-1">
                <a:solidFill>
                  <a:schemeClr val="lt1"/>
                </a:solidFill>
                <a:latin typeface="Calibri Light"/>
              </a:rPr>
              <a:t>After: IAT != ILT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TextBox 8"/>
          <p:cNvSpPr/>
          <p:nvPr/>
        </p:nvSpPr>
        <p:spPr>
          <a:xfrm>
            <a:off x="1240920" y="3857760"/>
            <a:ext cx="415620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457200">
              <a:lnSpc>
                <a:spcPct val="100000"/>
              </a:lnSpc>
            </a:pPr>
            <a:endParaRPr lang="en-US" sz="2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Import address table (Iat)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3" name="Picture 21"/>
          <p:cNvPicPr/>
          <p:nvPr/>
        </p:nvPicPr>
        <p:blipFill>
          <a:blip r:embed="rId2"/>
          <a:stretch/>
        </p:blipFill>
        <p:spPr>
          <a:xfrm>
            <a:off x="2514600" y="1320120"/>
            <a:ext cx="7086960" cy="233676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22"/>
          <p:cNvPicPr/>
          <p:nvPr/>
        </p:nvPicPr>
        <p:blipFill>
          <a:blip r:embed="rId3"/>
          <a:stretch/>
        </p:blipFill>
        <p:spPr>
          <a:xfrm>
            <a:off x="1364040" y="4832280"/>
            <a:ext cx="8686080" cy="1527120"/>
          </a:xfrm>
          <a:prstGeom prst="rect">
            <a:avLst/>
          </a:prstGeom>
          <a:ln w="0">
            <a:noFill/>
          </a:ln>
        </p:spPr>
      </p:pic>
      <p:cxnSp>
        <p:nvCxnSpPr>
          <p:cNvPr id="165" name="Straight Arrow Connector 1"/>
          <p:cNvCxnSpPr>
            <a:endCxn id="164" idx="0"/>
          </p:cNvCxnSpPr>
          <p:nvPr/>
        </p:nvCxnSpPr>
        <p:spPr>
          <a:xfrm flipH="1">
            <a:off x="5707080" y="3657600"/>
            <a:ext cx="8640" cy="1175040"/>
          </a:xfrm>
          <a:prstGeom prst="straightConnector1">
            <a:avLst/>
          </a:prstGeom>
          <a:ln w="25596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Winapi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2"/>
          <a:stretch/>
        </p:blipFill>
        <p:spPr>
          <a:xfrm>
            <a:off x="1145880" y="1841400"/>
            <a:ext cx="10518840" cy="387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Winapi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9" name="Picture 23"/>
          <p:cNvPicPr/>
          <p:nvPr/>
        </p:nvPicPr>
        <p:blipFill>
          <a:blip r:embed="rId2"/>
          <a:stretch/>
        </p:blipFill>
        <p:spPr>
          <a:xfrm>
            <a:off x="1143000" y="1533600"/>
            <a:ext cx="10430640" cy="395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Winapi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1" name="Picture 27"/>
          <p:cNvPicPr/>
          <p:nvPr/>
        </p:nvPicPr>
        <p:blipFill>
          <a:blip r:embed="rId2"/>
          <a:stretch/>
        </p:blipFill>
        <p:spPr>
          <a:xfrm>
            <a:off x="762120" y="2514600"/>
            <a:ext cx="11429280" cy="1479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Antivirus/Endpoint Security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903240" y="1401480"/>
            <a:ext cx="10383840" cy="474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Two types of detection: Static and dynamic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Modern engines hook into the functions of DLLs in memory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Effectively “proxy” the function calls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Development of malware - methodology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903240" y="1401480"/>
            <a:ext cx="10383840" cy="474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First stage loader - injection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Bypass Windows Defender with known signatured shellcode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Basic MSF Venom payload with detection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50000"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4800" b="1" strike="noStrike" cap="all" spc="-1">
                <a:solidFill>
                  <a:schemeClr val="lt1"/>
                </a:solidFill>
                <a:latin typeface="Calibri Light"/>
              </a:rPr>
              <a:t>Development of malware – avoiding detection</a:t>
            </a:r>
            <a:br>
              <a:rPr sz="4800"/>
            </a:b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903240" y="1401480"/>
            <a:ext cx="10383840" cy="3862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0000"/>
          </a:bodyPr>
          <a:lstStyle/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>
                <a:solidFill>
                  <a:schemeClr val="lt1"/>
                </a:solidFill>
                <a:latin typeface="Calibri Light"/>
              </a:rPr>
              <a:t>Encryption - bypass static analysis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>
                <a:solidFill>
                  <a:schemeClr val="lt1"/>
                </a:solidFill>
                <a:latin typeface="Calibri Light"/>
              </a:rPr>
              <a:t>Mapping memory – bypass dynamic analysis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  <a:p>
            <a:pPr marL="1371600" lvl="2" indent="-457200" defTabSz="91440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>
                <a:solidFill>
                  <a:schemeClr val="lt1"/>
                </a:solidFill>
                <a:latin typeface="Calibri Light"/>
              </a:rPr>
              <a:t>Less common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  <a:p>
            <a:pPr marL="1371600" lvl="2" indent="-457200" defTabSz="914400">
              <a:lnSpc>
                <a:spcPct val="12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>
                <a:solidFill>
                  <a:schemeClr val="lt1"/>
                </a:solidFill>
                <a:latin typeface="Calibri Light"/>
              </a:rPr>
              <a:t>Manipulate memory locally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>
                <a:solidFill>
                  <a:schemeClr val="lt1"/>
                </a:solidFill>
                <a:latin typeface="Calibri Light"/>
              </a:rPr>
              <a:t>Execution of shellcode – Get callback to listener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Demo time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Research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0" name="Picture 4"/>
          <p:cNvPicPr/>
          <p:nvPr/>
        </p:nvPicPr>
        <p:blipFill>
          <a:blip r:embed="rId2"/>
          <a:stretch/>
        </p:blipFill>
        <p:spPr>
          <a:xfrm>
            <a:off x="3986280" y="1083240"/>
            <a:ext cx="4217760" cy="540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686800" y="767160"/>
            <a:ext cx="2346480" cy="83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4000" b="1" strike="noStrike" cap="all" spc="-1">
                <a:solidFill>
                  <a:schemeClr val="lt1"/>
                </a:solidFill>
                <a:latin typeface="Calibri Light"/>
              </a:rPr>
              <a:t>Agenda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icture Placeholder 2"/>
          <p:cNvSpPr/>
          <p:nvPr/>
        </p:nvSpPr>
        <p:spPr>
          <a:xfrm>
            <a:off x="1280160" y="2530080"/>
            <a:ext cx="3706560" cy="3706560"/>
          </a:xfrm>
          <a:custGeom>
            <a:avLst/>
            <a:gdLst>
              <a:gd name="textAreaLeft" fmla="*/ 0 w 3706560"/>
              <a:gd name="textAreaRight" fmla="*/ 3708000 w 3706560"/>
              <a:gd name="textAreaTop" fmla="*/ 0 h 3706560"/>
              <a:gd name="textAreaBottom" fmla="*/ 3708000 h 3706560"/>
            </a:gdLst>
            <a:ahLst/>
            <a:cxnLst/>
            <a:rect l="textAreaLeft" t="textAreaTop" r="textAreaRight" b="textAreaBottom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1" strike="noStrike" spc="-1">
              <a:solidFill>
                <a:srgbClr val="FFFFFF"/>
              </a:solidFill>
              <a:latin typeface="Aptos Blac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7772400" y="1828800"/>
            <a:ext cx="591660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Warning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Windows Architecture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chemeClr val="lt1"/>
                </a:solidFill>
                <a:latin typeface="Calibri Light"/>
              </a:rPr>
              <a:t>WinAPI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Antivirus/Endpoint Security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Development of Malware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Malware Demo (?)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Extra Research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3080" defTabSz="914400">
              <a:lnSpc>
                <a:spcPct val="8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lt1"/>
                </a:solidFill>
                <a:latin typeface="Calibri Light"/>
              </a:rPr>
              <a:t>Questions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Research</a:t>
            </a:r>
            <a:br>
              <a:rPr sz="3600" dirty="0"/>
            </a:br>
            <a:endParaRPr lang="en-US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2" name="Picture 6" descr="A person in a suit and tie&#10;&#10;AI-generated content may be incorrect."/>
          <p:cNvPicPr/>
          <p:nvPr/>
        </p:nvPicPr>
        <p:blipFill>
          <a:blip r:embed="rId2"/>
          <a:stretch/>
        </p:blipFill>
        <p:spPr>
          <a:xfrm>
            <a:off x="2993040" y="1422360"/>
            <a:ext cx="6203880" cy="467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- TEB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4" name="Picture 8"/>
          <p:cNvPicPr/>
          <p:nvPr/>
        </p:nvPicPr>
        <p:blipFill>
          <a:blip r:embed="rId2"/>
          <a:stretch/>
        </p:blipFill>
        <p:spPr>
          <a:xfrm>
            <a:off x="113400" y="1143000"/>
            <a:ext cx="6515280" cy="525708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10"/>
          <p:cNvPicPr/>
          <p:nvPr/>
        </p:nvPicPr>
        <p:blipFill>
          <a:blip r:embed="rId3"/>
          <a:stretch/>
        </p:blipFill>
        <p:spPr>
          <a:xfrm>
            <a:off x="6738840" y="1149840"/>
            <a:ext cx="5382000" cy="502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GS&amp;FS Registers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7" name="Picture 3"/>
          <p:cNvPicPr/>
          <p:nvPr/>
        </p:nvPicPr>
        <p:blipFill>
          <a:blip r:embed="rId2"/>
          <a:stretch/>
        </p:blipFill>
        <p:spPr>
          <a:xfrm>
            <a:off x="228600" y="1193760"/>
            <a:ext cx="7085880" cy="100008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4"/>
          <p:cNvPicPr/>
          <p:nvPr/>
        </p:nvPicPr>
        <p:blipFill>
          <a:blip r:embed="rId3"/>
          <a:stretch/>
        </p:blipFill>
        <p:spPr>
          <a:xfrm>
            <a:off x="4193640" y="2230920"/>
            <a:ext cx="6171480" cy="462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- Registers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801720" y="1422360"/>
            <a:ext cx="62834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IA32_GS_BASE: 0xC0000101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IA32_KERNEL_GS_BASE: 0xC0000102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6400800" y="1029600"/>
            <a:ext cx="5672880" cy="377064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91"/>
          <p:cNvPicPr/>
          <p:nvPr/>
        </p:nvPicPr>
        <p:blipFill>
          <a:blip r:embed="rId3"/>
          <a:stretch/>
        </p:blipFill>
        <p:spPr>
          <a:xfrm>
            <a:off x="228600" y="4114800"/>
            <a:ext cx="5814360" cy="274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5"/>
          <p:cNvPicPr/>
          <p:nvPr/>
        </p:nvPicPr>
        <p:blipFill>
          <a:blip r:embed="rId2"/>
          <a:stretch/>
        </p:blipFill>
        <p:spPr>
          <a:xfrm>
            <a:off x="2446560" y="1571760"/>
            <a:ext cx="7297200" cy="382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/>
          </p:nvPr>
        </p:nvSpPr>
        <p:spPr>
          <a:xfrm>
            <a:off x="5244840" y="123696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199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03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Oval 3"/>
          <p:cNvSpPr/>
          <p:nvPr/>
        </p:nvSpPr>
        <p:spPr>
          <a:xfrm>
            <a:off x="2894400" y="2154600"/>
            <a:ext cx="6401520" cy="398736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Text Placeholder 3"/>
          <p:cNvSpPr/>
          <p:nvPr/>
        </p:nvSpPr>
        <p:spPr>
          <a:xfrm>
            <a:off x="5244840" y="230400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09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Oval 3"/>
          <p:cNvSpPr/>
          <p:nvPr/>
        </p:nvSpPr>
        <p:spPr>
          <a:xfrm>
            <a:off x="2894400" y="2154600"/>
            <a:ext cx="6401520" cy="398736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Text Placeholder 3"/>
          <p:cNvSpPr/>
          <p:nvPr/>
        </p:nvSpPr>
        <p:spPr>
          <a:xfrm>
            <a:off x="5244840" y="230400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Oval 7"/>
          <p:cNvSpPr/>
          <p:nvPr/>
        </p:nvSpPr>
        <p:spPr>
          <a:xfrm>
            <a:off x="3645720" y="2689560"/>
            <a:ext cx="4898880" cy="3156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13" name="Text Placeholder 3"/>
          <p:cNvSpPr/>
          <p:nvPr/>
        </p:nvSpPr>
        <p:spPr>
          <a:xfrm>
            <a:off x="5244840" y="28389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Ldr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17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Oval 3"/>
          <p:cNvSpPr/>
          <p:nvPr/>
        </p:nvSpPr>
        <p:spPr>
          <a:xfrm>
            <a:off x="2894400" y="2154600"/>
            <a:ext cx="6401520" cy="398736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Text Placeholder 3"/>
          <p:cNvSpPr/>
          <p:nvPr/>
        </p:nvSpPr>
        <p:spPr>
          <a:xfrm>
            <a:off x="5244840" y="230400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Oval 7"/>
          <p:cNvSpPr/>
          <p:nvPr/>
        </p:nvSpPr>
        <p:spPr>
          <a:xfrm>
            <a:off x="3645720" y="2689560"/>
            <a:ext cx="4898880" cy="3156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21" name="Text Placeholder 3"/>
          <p:cNvSpPr/>
          <p:nvPr/>
        </p:nvSpPr>
        <p:spPr>
          <a:xfrm>
            <a:off x="5244840" y="28389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Ldr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Oval 9"/>
          <p:cNvSpPr/>
          <p:nvPr/>
        </p:nvSpPr>
        <p:spPr>
          <a:xfrm>
            <a:off x="4141800" y="3143520"/>
            <a:ext cx="3906720" cy="252324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Text Placeholder 3"/>
          <p:cNvSpPr/>
          <p:nvPr/>
        </p:nvSpPr>
        <p:spPr>
          <a:xfrm rot="19800">
            <a:off x="5025240" y="3433680"/>
            <a:ext cx="206928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chemeClr val="lt1"/>
                </a:solidFill>
                <a:latin typeface="Calibri Light"/>
              </a:rPr>
              <a:t>InMemoryOrderModuleList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355280" y="198360"/>
            <a:ext cx="3479760" cy="114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defTabSz="914400">
              <a:lnSpc>
                <a:spcPts val="5400"/>
              </a:lnSpc>
              <a:buNone/>
              <a:tabLst>
                <a:tab pos="0" algn="l"/>
              </a:tabLst>
            </a:pPr>
            <a:r>
              <a:rPr lang="en-US" sz="5400" b="1" strike="noStrike" cap="all" spc="-1">
                <a:solidFill>
                  <a:schemeClr val="lt1"/>
                </a:solidFill>
                <a:latin typeface="Calibri Light"/>
              </a:rPr>
              <a:t>Warning</a:t>
            </a:r>
            <a:endParaRPr lang="en-US" sz="54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7" name="Group 2"/>
          <p:cNvGrpSpPr/>
          <p:nvPr/>
        </p:nvGrpSpPr>
        <p:grpSpPr>
          <a:xfrm>
            <a:off x="1984320" y="1371600"/>
            <a:ext cx="8530560" cy="5377680"/>
            <a:chOff x="1984320" y="1371600"/>
            <a:chExt cx="8530560" cy="5377680"/>
          </a:xfrm>
        </p:grpSpPr>
        <p:pic>
          <p:nvPicPr>
            <p:cNvPr id="138" name="Picture 13"/>
            <p:cNvPicPr/>
            <p:nvPr/>
          </p:nvPicPr>
          <p:blipFill>
            <a:blip r:embed="rId3"/>
            <a:stretch/>
          </p:blipFill>
          <p:spPr>
            <a:xfrm>
              <a:off x="1984320" y="1371600"/>
              <a:ext cx="8530560" cy="537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9" name="TextBox 4"/>
            <p:cNvSpPr/>
            <p:nvPr/>
          </p:nvSpPr>
          <p:spPr>
            <a:xfrm>
              <a:off x="4925880" y="4573800"/>
              <a:ext cx="19314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Aptos Black"/>
                </a:rPr>
                <a:t>Curiosity</a:t>
              </a:r>
              <a:endParaRPr lang="en-US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TextBox 5"/>
            <p:cNvSpPr/>
            <p:nvPr/>
          </p:nvSpPr>
          <p:spPr>
            <a:xfrm>
              <a:off x="8229600" y="3385080"/>
              <a:ext cx="1931400" cy="72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Aptos Black"/>
                </a:rPr>
                <a:t>The Law</a:t>
              </a:r>
              <a:endParaRPr lang="en-US" sz="2400" b="0" strike="noStrike" spc="-1">
                <a:solidFill>
                  <a:srgbClr val="FFFFFF"/>
                </a:solidFill>
                <a:latin typeface="Arial"/>
              </a:endParaRPr>
            </a:p>
            <a:p>
              <a:pPr defTabSz="457200">
                <a:lnSpc>
                  <a:spcPct val="100000"/>
                </a:lnSpc>
              </a:pPr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TextBox 6"/>
            <p:cNvSpPr/>
            <p:nvPr/>
          </p:nvSpPr>
          <p:spPr>
            <a:xfrm>
              <a:off x="3200400" y="2743200"/>
              <a:ext cx="19314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457200">
                <a:lnSpc>
                  <a:spcPct val="100000"/>
                </a:lnSpc>
              </a:pPr>
              <a:r>
                <a:rPr lang="en-US" sz="2400" b="1" strike="noStrike" spc="-1">
                  <a:solidFill>
                    <a:srgbClr val="FFFFFF"/>
                  </a:solidFill>
                  <a:latin typeface="Aptos Black"/>
                </a:rPr>
                <a:t>You</a:t>
              </a:r>
              <a:endParaRPr lang="en-US" sz="24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27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Oval 3"/>
          <p:cNvSpPr/>
          <p:nvPr/>
        </p:nvSpPr>
        <p:spPr>
          <a:xfrm>
            <a:off x="2894400" y="2154600"/>
            <a:ext cx="6401520" cy="398736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Text Placeholder 3"/>
          <p:cNvSpPr/>
          <p:nvPr/>
        </p:nvSpPr>
        <p:spPr>
          <a:xfrm>
            <a:off x="5244840" y="230400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Oval 7"/>
          <p:cNvSpPr/>
          <p:nvPr/>
        </p:nvSpPr>
        <p:spPr>
          <a:xfrm>
            <a:off x="3645720" y="2689560"/>
            <a:ext cx="4898880" cy="3156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31" name="Text Placeholder 3"/>
          <p:cNvSpPr/>
          <p:nvPr/>
        </p:nvSpPr>
        <p:spPr>
          <a:xfrm>
            <a:off x="5244840" y="28389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Ldr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Oval 9"/>
          <p:cNvSpPr/>
          <p:nvPr/>
        </p:nvSpPr>
        <p:spPr>
          <a:xfrm>
            <a:off x="4141800" y="3143520"/>
            <a:ext cx="3906720" cy="252324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Text Placeholder 3"/>
          <p:cNvSpPr/>
          <p:nvPr/>
        </p:nvSpPr>
        <p:spPr>
          <a:xfrm>
            <a:off x="5244840" y="329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Oval 11"/>
          <p:cNvSpPr/>
          <p:nvPr/>
        </p:nvSpPr>
        <p:spPr>
          <a:xfrm>
            <a:off x="4637880" y="3609720"/>
            <a:ext cx="2914560" cy="1903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35" name="Text Placeholder 3"/>
          <p:cNvSpPr/>
          <p:nvPr/>
        </p:nvSpPr>
        <p:spPr>
          <a:xfrm>
            <a:off x="5244840" y="36903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Table Entries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055480" y="3311640"/>
            <a:ext cx="21366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chemeClr val="lt1"/>
                </a:solidFill>
                <a:latin typeface="Calibri Light"/>
              </a:rPr>
              <a:t>InMemoryOrderModuleList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val 1"/>
          <p:cNvSpPr/>
          <p:nvPr/>
        </p:nvSpPr>
        <p:spPr>
          <a:xfrm>
            <a:off x="1281960" y="1165320"/>
            <a:ext cx="9626400" cy="56340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/>
          </p:nvPr>
        </p:nvSpPr>
        <p:spPr>
          <a:xfrm>
            <a:off x="5244840" y="1234080"/>
            <a:ext cx="1700640" cy="91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ct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GS Register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Oval 4"/>
          <p:cNvSpPr/>
          <p:nvPr/>
        </p:nvSpPr>
        <p:spPr>
          <a:xfrm>
            <a:off x="2070720" y="1619640"/>
            <a:ext cx="8048520" cy="48391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40" name="Text Placeholder 3"/>
          <p:cNvSpPr/>
          <p:nvPr/>
        </p:nvSpPr>
        <p:spPr>
          <a:xfrm>
            <a:off x="5244840" y="176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Oval 3"/>
          <p:cNvSpPr/>
          <p:nvPr/>
        </p:nvSpPr>
        <p:spPr>
          <a:xfrm>
            <a:off x="2894400" y="2154600"/>
            <a:ext cx="6401520" cy="398736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Text Placeholder 3"/>
          <p:cNvSpPr/>
          <p:nvPr/>
        </p:nvSpPr>
        <p:spPr>
          <a:xfrm>
            <a:off x="5244840" y="230400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PEB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Oval 7"/>
          <p:cNvSpPr/>
          <p:nvPr/>
        </p:nvSpPr>
        <p:spPr>
          <a:xfrm>
            <a:off x="3645720" y="2689560"/>
            <a:ext cx="4898880" cy="31568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44" name="Text Placeholder 3"/>
          <p:cNvSpPr/>
          <p:nvPr/>
        </p:nvSpPr>
        <p:spPr>
          <a:xfrm>
            <a:off x="5244840" y="28389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Ldr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Oval 9"/>
          <p:cNvSpPr/>
          <p:nvPr/>
        </p:nvSpPr>
        <p:spPr>
          <a:xfrm>
            <a:off x="4141800" y="3143520"/>
            <a:ext cx="3906720" cy="252324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TEB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Text Placeholder 3"/>
          <p:cNvSpPr/>
          <p:nvPr/>
        </p:nvSpPr>
        <p:spPr>
          <a:xfrm>
            <a:off x="5244840" y="329904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Oval 11"/>
          <p:cNvSpPr/>
          <p:nvPr/>
        </p:nvSpPr>
        <p:spPr>
          <a:xfrm>
            <a:off x="4637880" y="3609720"/>
            <a:ext cx="2914560" cy="19033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 Light"/>
            </a:endParaRPr>
          </a:p>
        </p:txBody>
      </p:sp>
      <p:sp>
        <p:nvSpPr>
          <p:cNvPr id="248" name="Text Placeholder 3"/>
          <p:cNvSpPr/>
          <p:nvPr/>
        </p:nvSpPr>
        <p:spPr>
          <a:xfrm>
            <a:off x="5244840" y="369036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1800" b="0" strike="noStrike" spc="-1">
                <a:solidFill>
                  <a:schemeClr val="lt1"/>
                </a:solidFill>
                <a:latin typeface="Calibri Light"/>
              </a:rPr>
              <a:t>Table Entries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Oval 13"/>
          <p:cNvSpPr/>
          <p:nvPr/>
        </p:nvSpPr>
        <p:spPr>
          <a:xfrm>
            <a:off x="4924440" y="3947400"/>
            <a:ext cx="2439720" cy="1378800"/>
          </a:xfrm>
          <a:prstGeom prst="ellipse">
            <a:avLst/>
          </a:prstGeom>
          <a:solidFill>
            <a:schemeClr val="tx1"/>
          </a:solidFill>
          <a:ln>
            <a:solidFill>
              <a:srgbClr val="2424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Text Placeholder 3"/>
          <p:cNvSpPr/>
          <p:nvPr/>
        </p:nvSpPr>
        <p:spPr>
          <a:xfrm>
            <a:off x="5338800" y="4144680"/>
            <a:ext cx="1700640" cy="91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chemeClr val="lt1"/>
                </a:solidFill>
                <a:latin typeface="Calibri Light"/>
              </a:rPr>
              <a:t>DllBase/OriginalDllBase Address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5055480" y="3311640"/>
            <a:ext cx="2136600" cy="29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chemeClr val="lt1"/>
                </a:solidFill>
                <a:latin typeface="Calibri Light"/>
              </a:rPr>
              <a:t>InMemoryOrderModuleList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PEB 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3" name="Picture 6"/>
          <p:cNvPicPr/>
          <p:nvPr/>
        </p:nvPicPr>
        <p:blipFill>
          <a:blip r:embed="rId2"/>
          <a:stretch/>
        </p:blipFill>
        <p:spPr>
          <a:xfrm>
            <a:off x="2207160" y="1113120"/>
            <a:ext cx="7393680" cy="4601520"/>
          </a:xfrm>
          <a:prstGeom prst="rect">
            <a:avLst/>
          </a:prstGeom>
          <a:ln w="0">
            <a:noFill/>
          </a:ln>
        </p:spPr>
      </p:pic>
      <p:cxnSp>
        <p:nvCxnSpPr>
          <p:cNvPr id="254" name="Straight Arrow Connector 14"/>
          <p:cNvCxnSpPr>
            <a:stCxn id="253" idx="2"/>
          </p:cNvCxnSpPr>
          <p:nvPr/>
        </p:nvCxnSpPr>
        <p:spPr>
          <a:xfrm flipH="1">
            <a:off x="5896080" y="5714640"/>
            <a:ext cx="8280" cy="1142640"/>
          </a:xfrm>
          <a:prstGeom prst="straightConnector1">
            <a:avLst/>
          </a:prstGeom>
          <a:ln w="16452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PEB 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6" name="Picture 24"/>
          <p:cNvPicPr/>
          <p:nvPr/>
        </p:nvPicPr>
        <p:blipFill>
          <a:blip r:embed="rId2"/>
          <a:stretch/>
        </p:blipFill>
        <p:spPr>
          <a:xfrm>
            <a:off x="549000" y="2514600"/>
            <a:ext cx="11566440" cy="2046600"/>
          </a:xfrm>
          <a:prstGeom prst="rect">
            <a:avLst/>
          </a:prstGeom>
          <a:ln w="0">
            <a:noFill/>
          </a:ln>
        </p:spPr>
      </p:pic>
      <p:cxnSp>
        <p:nvCxnSpPr>
          <p:cNvPr id="257" name="Straight Arrow Connector 3"/>
          <p:cNvCxnSpPr/>
          <p:nvPr/>
        </p:nvCxnSpPr>
        <p:spPr>
          <a:xfrm flipH="1">
            <a:off x="5935320" y="4561560"/>
            <a:ext cx="9000" cy="2311200"/>
          </a:xfrm>
          <a:prstGeom prst="straightConnector1">
            <a:avLst/>
          </a:prstGeom>
          <a:ln w="14616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61720" y="418320"/>
            <a:ext cx="11666520" cy="1002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PEB </a:t>
            </a:r>
            <a:br>
              <a:rPr sz="3600"/>
            </a:b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9" name="Picture 29"/>
          <p:cNvPicPr/>
          <p:nvPr/>
        </p:nvPicPr>
        <p:blipFill>
          <a:blip r:embed="rId2"/>
          <a:stretch/>
        </p:blipFill>
        <p:spPr>
          <a:xfrm>
            <a:off x="1564560" y="1143000"/>
            <a:ext cx="9636480" cy="525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261720" y="257040"/>
            <a:ext cx="11666520" cy="59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Theoretical proof of concept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1" name="Picture 3"/>
          <p:cNvPicPr/>
          <p:nvPr/>
        </p:nvPicPr>
        <p:blipFill>
          <a:blip r:embed="rId2"/>
          <a:srcRect b="50140"/>
          <a:stretch/>
        </p:blipFill>
        <p:spPr>
          <a:xfrm>
            <a:off x="2000880" y="914760"/>
            <a:ext cx="8514360" cy="4571280"/>
          </a:xfrm>
          <a:prstGeom prst="rect">
            <a:avLst/>
          </a:prstGeom>
          <a:ln w="0">
            <a:noFill/>
          </a:ln>
        </p:spPr>
      </p:pic>
      <p:cxnSp>
        <p:nvCxnSpPr>
          <p:cNvPr id="262" name="Straight Arrow Connector 2"/>
          <p:cNvCxnSpPr/>
          <p:nvPr/>
        </p:nvCxnSpPr>
        <p:spPr>
          <a:xfrm flipH="1">
            <a:off x="6171480" y="5487840"/>
            <a:ext cx="1440" cy="1384920"/>
          </a:xfrm>
          <a:prstGeom prst="straightConnector1">
            <a:avLst/>
          </a:prstGeom>
          <a:ln w="16452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61720" y="257040"/>
            <a:ext cx="11666520" cy="59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Theoretical proof of concept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4" name="Picture 25"/>
          <p:cNvPicPr/>
          <p:nvPr/>
        </p:nvPicPr>
        <p:blipFill>
          <a:blip r:embed="rId2"/>
          <a:stretch/>
        </p:blipFill>
        <p:spPr>
          <a:xfrm>
            <a:off x="685800" y="1653480"/>
            <a:ext cx="10972440" cy="2689560"/>
          </a:xfrm>
          <a:prstGeom prst="rect">
            <a:avLst/>
          </a:prstGeom>
          <a:ln w="0">
            <a:noFill/>
          </a:ln>
        </p:spPr>
      </p:pic>
      <p:cxnSp>
        <p:nvCxnSpPr>
          <p:cNvPr id="265" name="Straight Arrow Connector 4"/>
          <p:cNvCxnSpPr/>
          <p:nvPr/>
        </p:nvCxnSpPr>
        <p:spPr>
          <a:xfrm>
            <a:off x="5949000" y="4343400"/>
            <a:ext cx="10800" cy="2545200"/>
          </a:xfrm>
          <a:prstGeom prst="straightConnector1">
            <a:avLst/>
          </a:prstGeom>
          <a:ln w="14616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61720" y="257040"/>
            <a:ext cx="11666520" cy="59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Theoretical proof of concept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67" name="Picture 33"/>
          <p:cNvPicPr/>
          <p:nvPr/>
        </p:nvPicPr>
        <p:blipFill>
          <a:blip r:embed="rId2"/>
          <a:stretch/>
        </p:blipFill>
        <p:spPr>
          <a:xfrm>
            <a:off x="1659600" y="1143000"/>
            <a:ext cx="9249840" cy="10472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9"/>
          <p:cNvPicPr/>
          <p:nvPr/>
        </p:nvPicPr>
        <p:blipFill>
          <a:blip r:embed="rId3"/>
          <a:stretch/>
        </p:blipFill>
        <p:spPr>
          <a:xfrm>
            <a:off x="1135080" y="2609280"/>
            <a:ext cx="10279800" cy="2759760"/>
          </a:xfrm>
          <a:prstGeom prst="rect">
            <a:avLst/>
          </a:prstGeom>
          <a:ln w="0">
            <a:noFill/>
          </a:ln>
        </p:spPr>
      </p:pic>
      <p:cxnSp>
        <p:nvCxnSpPr>
          <p:cNvPr id="269" name="Straight Arrow Connector 5"/>
          <p:cNvCxnSpPr>
            <a:stCxn id="267" idx="0"/>
            <a:endCxn id="268" idx="0"/>
          </p:cNvCxnSpPr>
          <p:nvPr/>
        </p:nvCxnSpPr>
        <p:spPr>
          <a:xfrm flipH="1">
            <a:off x="6274800" y="2190240"/>
            <a:ext cx="10080" cy="419400"/>
          </a:xfrm>
          <a:prstGeom prst="straightConnector1">
            <a:avLst/>
          </a:prstGeom>
          <a:ln w="164520">
            <a:solidFill>
              <a:srgbClr val="FF0000"/>
            </a:solidFill>
            <a:round/>
            <a:tailEnd type="triangle" w="med" len="med"/>
          </a:ln>
        </p:spPr>
      </p:cxnSp>
      <p:pic>
        <p:nvPicPr>
          <p:cNvPr id="270" name="Picture 12"/>
          <p:cNvPicPr/>
          <p:nvPr/>
        </p:nvPicPr>
        <p:blipFill>
          <a:blip r:embed="rId4"/>
          <a:stretch/>
        </p:blipFill>
        <p:spPr>
          <a:xfrm>
            <a:off x="1600200" y="5767560"/>
            <a:ext cx="9600840" cy="932400"/>
          </a:xfrm>
          <a:prstGeom prst="rect">
            <a:avLst/>
          </a:prstGeom>
          <a:ln w="0">
            <a:noFill/>
          </a:ln>
        </p:spPr>
      </p:pic>
      <p:cxnSp>
        <p:nvCxnSpPr>
          <p:cNvPr id="271" name="Straight Arrow Connector 6"/>
          <p:cNvCxnSpPr/>
          <p:nvPr/>
        </p:nvCxnSpPr>
        <p:spPr>
          <a:xfrm flipH="1">
            <a:off x="6391440" y="5369400"/>
            <a:ext cx="10080" cy="419400"/>
          </a:xfrm>
          <a:prstGeom prst="straightConnector1">
            <a:avLst/>
          </a:prstGeom>
          <a:ln w="164520">
            <a:solidFill>
              <a:srgbClr val="FF0000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61720" y="257040"/>
            <a:ext cx="11666520" cy="59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Theoretical proof of concept cont.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3" name="Picture 14"/>
          <p:cNvPicPr/>
          <p:nvPr/>
        </p:nvPicPr>
        <p:blipFill>
          <a:blip r:embed="rId2"/>
          <a:srcRect b="70226"/>
          <a:stretch/>
        </p:blipFill>
        <p:spPr>
          <a:xfrm>
            <a:off x="1828800" y="1051560"/>
            <a:ext cx="7772400" cy="283464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16"/>
          <p:cNvPicPr/>
          <p:nvPr/>
        </p:nvPicPr>
        <p:blipFill>
          <a:blip r:embed="rId2"/>
          <a:srcRect t="75005"/>
          <a:stretch/>
        </p:blipFill>
        <p:spPr>
          <a:xfrm>
            <a:off x="1828800" y="4240800"/>
            <a:ext cx="7803000" cy="2388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61720" y="257040"/>
            <a:ext cx="11666520" cy="590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Theoretical proof of concept cont.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6" name="Picture 7"/>
          <p:cNvPicPr/>
          <p:nvPr/>
        </p:nvPicPr>
        <p:blipFill>
          <a:blip r:embed="rId2"/>
          <a:stretch/>
        </p:blipFill>
        <p:spPr>
          <a:xfrm>
            <a:off x="1347120" y="1143000"/>
            <a:ext cx="9625680" cy="22860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/>
          <p:cNvPicPr/>
          <p:nvPr/>
        </p:nvPicPr>
        <p:blipFill>
          <a:blip r:embed="rId3"/>
          <a:stretch/>
        </p:blipFill>
        <p:spPr>
          <a:xfrm>
            <a:off x="1371600" y="4114800"/>
            <a:ext cx="9601200" cy="187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886840" y="170640"/>
            <a:ext cx="6416640" cy="6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50000" lnSpcReduction="10000"/>
          </a:bodyPr>
          <a:lstStyle/>
          <a:p>
            <a:pPr indent="0" algn="ctr" defTabSz="914400">
              <a:lnSpc>
                <a:spcPts val="5400"/>
              </a:lnSpc>
              <a:buNone/>
              <a:tabLst>
                <a:tab pos="0" algn="l"/>
              </a:tabLst>
            </a:pPr>
            <a:r>
              <a:rPr lang="en-US" sz="4800" b="1" strike="noStrike" cap="all" spc="-1">
                <a:solidFill>
                  <a:schemeClr val="lt1"/>
                </a:solidFill>
                <a:latin typeface="Calibri Light"/>
              </a:rPr>
              <a:t>Windows arch. – PE files</a:t>
            </a:r>
            <a:endParaRPr lang="en-US" sz="4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3" name="Picture 11"/>
          <p:cNvPicPr/>
          <p:nvPr/>
        </p:nvPicPr>
        <p:blipFill>
          <a:blip r:embed="rId3"/>
          <a:stretch/>
        </p:blipFill>
        <p:spPr>
          <a:xfrm>
            <a:off x="3120480" y="970560"/>
            <a:ext cx="6937200" cy="581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37760" y="58680"/>
            <a:ext cx="11314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memory management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903240" y="1401480"/>
            <a:ext cx="10383840" cy="314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888"/>
          </a:bodyPr>
          <a:lstStyle/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PE files and required dependencies are copied into memory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ASLR (Address Space Name Resolution) randomizes location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 defTabSz="914400">
              <a:lnSpc>
                <a:spcPct val="300000"/>
              </a:lnSpc>
              <a:spcBef>
                <a:spcPts val="11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2400" b="0" strike="noStrike" spc="-1">
                <a:solidFill>
                  <a:schemeClr val="lt1"/>
                </a:solidFill>
                <a:latin typeface="Calibri Light"/>
              </a:rPr>
              <a:t>RVAs (Relative Virtual Addresses) within the PE file fix the random memory problem</a:t>
            </a: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  <a:p>
            <a:pPr indent="0" algn="r" defTabSz="914400">
              <a:lnSpc>
                <a:spcPct val="85000"/>
              </a:lnSpc>
              <a:spcBef>
                <a:spcPts val="119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37760" y="302760"/>
            <a:ext cx="11315160" cy="5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Structs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7" name="Picture 15"/>
          <p:cNvPicPr/>
          <p:nvPr/>
        </p:nvPicPr>
        <p:blipFill>
          <a:blip r:embed="rId2"/>
          <a:stretch/>
        </p:blipFill>
        <p:spPr>
          <a:xfrm>
            <a:off x="3454920" y="1044000"/>
            <a:ext cx="8431560" cy="568584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7" descr="A screenshot of a cartoon character&#10;&#10;AI-generated content may be incorrect."/>
          <p:cNvPicPr/>
          <p:nvPr/>
        </p:nvPicPr>
        <p:blipFill>
          <a:blip r:embed="rId3"/>
          <a:stretch/>
        </p:blipFill>
        <p:spPr>
          <a:xfrm>
            <a:off x="228600" y="685800"/>
            <a:ext cx="2056680" cy="650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37760" y="302760"/>
            <a:ext cx="11315160" cy="5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Structs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0" name="Picture 1" descr="A screenshot of a cartoon character&#10;&#10;AI-generated content may be incorrect."/>
          <p:cNvPicPr/>
          <p:nvPr/>
        </p:nvPicPr>
        <p:blipFill>
          <a:blip r:embed="rId2"/>
          <a:stretch/>
        </p:blipFill>
        <p:spPr>
          <a:xfrm>
            <a:off x="228600" y="685800"/>
            <a:ext cx="2056680" cy="650520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18"/>
          <p:cNvPicPr/>
          <p:nvPr/>
        </p:nvPicPr>
        <p:blipFill>
          <a:blip r:embed="rId3"/>
          <a:stretch/>
        </p:blipFill>
        <p:spPr>
          <a:xfrm>
            <a:off x="2509920" y="2514600"/>
            <a:ext cx="9147960" cy="182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37760" y="302760"/>
            <a:ext cx="11315160" cy="50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Structs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3" name="Picture 19" descr="A screenshot of a cartoon character&#10;&#10;AI-generated content may be incorrect."/>
          <p:cNvPicPr/>
          <p:nvPr/>
        </p:nvPicPr>
        <p:blipFill>
          <a:blip r:embed="rId2"/>
          <a:stretch/>
        </p:blipFill>
        <p:spPr>
          <a:xfrm>
            <a:off x="228600" y="685800"/>
            <a:ext cx="2056680" cy="650520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20"/>
          <p:cNvPicPr/>
          <p:nvPr/>
        </p:nvPicPr>
        <p:blipFill>
          <a:blip r:embed="rId3"/>
          <a:stretch/>
        </p:blipFill>
        <p:spPr>
          <a:xfrm>
            <a:off x="3400560" y="914400"/>
            <a:ext cx="5742720" cy="590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48760" y="0"/>
            <a:ext cx="11692800" cy="98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 algn="ctr" defTabSz="914400">
              <a:lnSpc>
                <a:spcPts val="4000"/>
              </a:lnSpc>
              <a:buNone/>
              <a:tabLst>
                <a:tab pos="0" algn="l"/>
              </a:tabLst>
            </a:pPr>
            <a:r>
              <a:rPr lang="en-US" sz="3600" b="1" strike="noStrike" cap="all" spc="-1">
                <a:solidFill>
                  <a:schemeClr val="lt1"/>
                </a:solidFill>
                <a:latin typeface="Calibri Light"/>
              </a:rPr>
              <a:t>Windows arch. – Export address table (eat)</a:t>
            </a:r>
            <a:endParaRPr lang="en-US" sz="36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/>
          <a:stretch/>
        </p:blipFill>
        <p:spPr>
          <a:xfrm>
            <a:off x="919800" y="1317240"/>
            <a:ext cx="5995080" cy="256824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3"/>
          <p:cNvPicPr/>
          <p:nvPr/>
        </p:nvPicPr>
        <p:blipFill>
          <a:blip r:embed="rId3"/>
          <a:stretch/>
        </p:blipFill>
        <p:spPr>
          <a:xfrm>
            <a:off x="4266720" y="3886200"/>
            <a:ext cx="7619760" cy="288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</a:majorFont>
      <a:minorFont>
        <a:latin typeface="Calibri Light" panose="020F03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70000"/>
                <a:lumMod val="110000"/>
              </a:schemeClr>
            </a:gs>
            <a:gs pos="50000">
              <a:schemeClr val="phClr">
                <a:tint val="75000"/>
                <a:lumMod val="105000"/>
              </a:schemeClr>
            </a:gs>
            <a:gs pos="100000">
              <a:schemeClr val="phClr">
                <a:tint val="82000"/>
                <a:lumMod val="105000"/>
              </a:schemeClr>
            </a:gs>
          </a:gsLst>
          <a:lin ang="2700000" scaled="0"/>
          <a:tileRect/>
        </a:gradFill>
        <a:gradFill>
          <a:gsLst>
            <a:gs pos="0">
              <a:schemeClr val="phClr">
                <a:tint val="97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80000"/>
                <a:lumMod val="99000"/>
              </a:schemeClr>
            </a:gs>
          </a:gsLst>
          <a:lin ang="27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solidFill>
          <a:schemeClr val="phClr">
            <a:shade val="95000"/>
          </a:schemeClr>
        </a:soli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4736</TotalTime>
  <Words>381</Words>
  <PresentationFormat>Widescreen</PresentationFormat>
  <Paragraphs>101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Aptos Black</vt:lpstr>
      <vt:lpstr>Arial</vt:lpstr>
      <vt:lpstr>Calibri Light</vt:lpstr>
      <vt:lpstr>Symbol</vt:lpstr>
      <vt:lpstr>Times New Roman</vt:lpstr>
      <vt:lpstr>Wingdings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Metropolitan</vt:lpstr>
      <vt:lpstr>malware development for fun and profit </vt:lpstr>
      <vt:lpstr>Agenda</vt:lpstr>
      <vt:lpstr>Warning</vt:lpstr>
      <vt:lpstr>Windows arch. – PE files</vt:lpstr>
      <vt:lpstr>Windows arch. – memory management</vt:lpstr>
      <vt:lpstr>Windows arch. – Structs</vt:lpstr>
      <vt:lpstr>Windows arch. – Structs</vt:lpstr>
      <vt:lpstr>Windows arch. – Structs</vt:lpstr>
      <vt:lpstr>Windows arch. – Export address table (eat)</vt:lpstr>
      <vt:lpstr>Windows arch. – Import address table (Iat)</vt:lpstr>
      <vt:lpstr>Windows arch. – Import address table (Iat)</vt:lpstr>
      <vt:lpstr>Windows arch. – Winapi</vt:lpstr>
      <vt:lpstr>Windows arch. – Winapi</vt:lpstr>
      <vt:lpstr>Windows arch. – Winapi</vt:lpstr>
      <vt:lpstr>Antivirus/Endpoint Security </vt:lpstr>
      <vt:lpstr>Development of malware - methodology </vt:lpstr>
      <vt:lpstr>Development of malware – avoiding detection </vt:lpstr>
      <vt:lpstr>Demo time </vt:lpstr>
      <vt:lpstr>Research </vt:lpstr>
      <vt:lpstr>Research </vt:lpstr>
      <vt:lpstr>Windows arch. - TEB </vt:lpstr>
      <vt:lpstr>GS&amp;FS Registers </vt:lpstr>
      <vt:lpstr>Windows arch. - Registers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arch. – PEB  </vt:lpstr>
      <vt:lpstr>Windows arch. – PEB  </vt:lpstr>
      <vt:lpstr>Windows arch. – PEB  </vt:lpstr>
      <vt:lpstr>Theoretical proof of concept</vt:lpstr>
      <vt:lpstr>Theoretical proof of concept</vt:lpstr>
      <vt:lpstr>Theoretical proof of concept</vt:lpstr>
      <vt:lpstr>Theoretical proof of concept cont.</vt:lpstr>
      <vt:lpstr>Theoretical proof of concept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description/>
  <dcterms:created xsi:type="dcterms:W3CDTF">2025-10-11T17:00:28Z</dcterms:created>
  <dcterms:modified xsi:type="dcterms:W3CDTF">2025-10-29T02:40:50Z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6</vt:i4>
  </property>
  <property fmtid="{D5CDD505-2E9C-101B-9397-08002B2CF9AE}" pid="4" name="PresentationFormat">
    <vt:lpwstr>Widescreen</vt:lpwstr>
  </property>
  <property fmtid="{D5CDD505-2E9C-101B-9397-08002B2CF9AE}" pid="5" name="Slides">
    <vt:i4>31</vt:i4>
  </property>
</Properties>
</file>